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66" y="29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om.salvatoreratta@pec.it" TargetMode="External"/><Relationship Id="rId2" Type="http://schemas.openxmlformats.org/officeDocument/2006/relationships/hyperlink" Target="mailto:ratta.salvatore@yahoo.com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0441" y="2877009"/>
            <a:ext cx="4953000" cy="16303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800" b="1" spc="-5" dirty="0">
                <a:solidFill>
                  <a:srgbClr val="221F1F"/>
                </a:solidFill>
                <a:latin typeface="Cambria"/>
                <a:cs typeface="Cambria"/>
              </a:rPr>
              <a:t>TRIBUNALE</a:t>
            </a:r>
            <a:r>
              <a:rPr sz="18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Cambria"/>
                <a:cs typeface="Cambria"/>
              </a:rPr>
              <a:t>ORDINARIO</a:t>
            </a:r>
            <a:r>
              <a:rPr sz="18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Cambria"/>
                <a:cs typeface="Cambria"/>
              </a:rPr>
              <a:t>–</a:t>
            </a:r>
            <a:r>
              <a:rPr sz="18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endParaRPr sz="18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100" dirty="0">
              <a:latin typeface="Cambria"/>
              <a:cs typeface="Cambria"/>
            </a:endParaRPr>
          </a:p>
          <a:p>
            <a:pPr marL="1905" algn="ctr">
              <a:lnSpc>
                <a:spcPct val="100000"/>
              </a:lnSpc>
              <a:spcBef>
                <a:spcPts val="1300"/>
              </a:spcBef>
            </a:pPr>
            <a:r>
              <a:rPr sz="1400" b="1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14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4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400" b="1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00" dirty="0">
              <a:latin typeface="Cambria"/>
              <a:cs typeface="Cambria"/>
            </a:endParaRPr>
          </a:p>
          <a:p>
            <a:pPr marL="12700" marR="5080" algn="ctr">
              <a:lnSpc>
                <a:spcPct val="160700"/>
              </a:lnSpc>
            </a:pP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PROCEDURA</a:t>
            </a:r>
            <a:r>
              <a:rPr sz="12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PROMOSSA</a:t>
            </a:r>
            <a:r>
              <a:rPr sz="12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200" spc="-5" dirty="0" smtClean="0">
                <a:solidFill>
                  <a:srgbClr val="221F1F"/>
                </a:solidFill>
                <a:latin typeface="Cambria"/>
                <a:cs typeface="Cambria"/>
              </a:rPr>
              <a:t>:. </a:t>
            </a:r>
            <a:r>
              <a:rPr sz="12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1079" y="5526292"/>
            <a:ext cx="2412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GIUDICE:</a:t>
            </a:r>
            <a:r>
              <a:rPr sz="12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Dott.</a:t>
            </a:r>
            <a:r>
              <a:rPr sz="12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Antonio</a:t>
            </a:r>
            <a:r>
              <a:rPr sz="12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BARBETTA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4448" y="6469071"/>
            <a:ext cx="376174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221F1F"/>
                </a:solidFill>
                <a:latin typeface="Cambria"/>
                <a:cs typeface="Cambria"/>
              </a:rPr>
              <a:t>CONSULENZA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Cambria"/>
                <a:cs typeface="Cambria"/>
              </a:rPr>
              <a:t>ESTIMATIVA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Cambria"/>
                <a:cs typeface="Cambria"/>
              </a:rPr>
              <a:t>GIUDIZIARIA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26435" y="7482299"/>
            <a:ext cx="3698875" cy="1033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CTU</a:t>
            </a:r>
            <a:r>
              <a:rPr sz="12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221F1F"/>
                </a:solidFill>
                <a:latin typeface="Cambria"/>
                <a:cs typeface="Cambria"/>
              </a:rPr>
              <a:t>incaricato:</a:t>
            </a:r>
            <a:r>
              <a:rPr sz="12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geom.</a:t>
            </a:r>
            <a:r>
              <a:rPr sz="12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Salvatore</a:t>
            </a:r>
            <a:r>
              <a:rPr sz="12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Ratta</a:t>
            </a:r>
            <a:endParaRPr sz="1200">
              <a:latin typeface="Cambria"/>
              <a:cs typeface="Cambria"/>
            </a:endParaRPr>
          </a:p>
          <a:p>
            <a:pPr marL="1905" algn="ctr">
              <a:lnSpc>
                <a:spcPct val="100000"/>
              </a:lnSpc>
              <a:spcBef>
                <a:spcPts val="100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studio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Cavallino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(LE)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Giugno</a:t>
            </a:r>
            <a:r>
              <a:rPr sz="10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n.8</a:t>
            </a:r>
            <a:endParaRPr sz="1000">
              <a:latin typeface="Cambria"/>
              <a:cs typeface="Cambria"/>
            </a:endParaRPr>
          </a:p>
          <a:p>
            <a:pPr marL="12700" marR="5080" algn="ctr">
              <a:lnSpc>
                <a:spcPct val="178900"/>
              </a:lnSpc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E-mail: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  <a:hlinkClick r:id="rId2"/>
              </a:rPr>
              <a:t>ratta.salvatore@yahoo.com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Pec: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  <a:hlinkClick r:id="rId3"/>
              </a:rPr>
              <a:t>geom.salvatoreratta@pec.it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Tel: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328-5744537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78052" y="1925777"/>
            <a:ext cx="771774" cy="77582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354" y="816554"/>
            <a:ext cx="6111875" cy="591820"/>
          </a:xfrm>
          <a:prstGeom prst="rect">
            <a:avLst/>
          </a:prstGeom>
          <a:solidFill>
            <a:srgbClr val="E2DDEB"/>
          </a:solidFill>
          <a:ln w="6095">
            <a:solidFill>
              <a:srgbClr val="221F1F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TRIBUNALE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ORDINARIO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–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ESPROPRIAZIONE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1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N.181/2022</a:t>
            </a:r>
            <a:endParaRPr sz="11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sz="1300" b="1" spc="-10" dirty="0">
                <a:solidFill>
                  <a:srgbClr val="221F1F"/>
                </a:solidFill>
                <a:latin typeface="Cambria"/>
                <a:cs typeface="Cambria"/>
              </a:rPr>
              <a:t>LOTTO</a:t>
            </a:r>
            <a:r>
              <a:rPr sz="13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300" b="1" spc="-5" dirty="0">
                <a:solidFill>
                  <a:srgbClr val="221F1F"/>
                </a:solidFill>
                <a:latin typeface="Cambria"/>
                <a:cs typeface="Cambria"/>
              </a:rPr>
              <a:t>1</a:t>
            </a:r>
            <a:endParaRPr sz="13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18893" y="1739787"/>
            <a:ext cx="544195" cy="163195"/>
            <a:chOff x="718893" y="1739787"/>
            <a:chExt cx="544195" cy="163195"/>
          </a:xfrm>
        </p:grpSpPr>
        <p:sp>
          <p:nvSpPr>
            <p:cNvPr id="4" name="object 4"/>
            <p:cNvSpPr/>
            <p:nvPr/>
          </p:nvSpPr>
          <p:spPr>
            <a:xfrm>
              <a:off x="724983" y="1739787"/>
              <a:ext cx="532130" cy="163195"/>
            </a:xfrm>
            <a:custGeom>
              <a:avLst/>
              <a:gdLst/>
              <a:ahLst/>
              <a:cxnLst/>
              <a:rect l="l" t="t" r="r" b="b"/>
              <a:pathLst>
                <a:path w="532130" h="163194">
                  <a:moveTo>
                    <a:pt x="531857" y="0"/>
                  </a:moveTo>
                  <a:lnTo>
                    <a:pt x="0" y="0"/>
                  </a:lnTo>
                  <a:lnTo>
                    <a:pt x="0" y="162967"/>
                  </a:lnTo>
                  <a:lnTo>
                    <a:pt x="531857" y="162967"/>
                  </a:lnTo>
                  <a:lnTo>
                    <a:pt x="531857" y="0"/>
                  </a:lnTo>
                  <a:close/>
                </a:path>
              </a:pathLst>
            </a:custGeom>
            <a:solidFill>
              <a:srgbClr val="EB1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8883" y="1741321"/>
              <a:ext cx="544195" cy="160020"/>
            </a:xfrm>
            <a:custGeom>
              <a:avLst/>
              <a:gdLst/>
              <a:ahLst/>
              <a:cxnLst/>
              <a:rect l="l" t="t" r="r" b="b"/>
              <a:pathLst>
                <a:path w="544194" h="160019">
                  <a:moveTo>
                    <a:pt x="544042" y="0"/>
                  </a:moveTo>
                  <a:lnTo>
                    <a:pt x="537946" y="0"/>
                  </a:lnTo>
                  <a:lnTo>
                    <a:pt x="537946" y="6083"/>
                  </a:lnTo>
                  <a:lnTo>
                    <a:pt x="537946" y="153822"/>
                  </a:lnTo>
                  <a:lnTo>
                    <a:pt x="6096" y="153822"/>
                  </a:lnTo>
                  <a:lnTo>
                    <a:pt x="6096" y="6083"/>
                  </a:lnTo>
                  <a:lnTo>
                    <a:pt x="537946" y="6083"/>
                  </a:lnTo>
                  <a:lnTo>
                    <a:pt x="537946" y="0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6083"/>
                  </a:lnTo>
                  <a:lnTo>
                    <a:pt x="0" y="153822"/>
                  </a:lnTo>
                  <a:lnTo>
                    <a:pt x="0" y="159918"/>
                  </a:lnTo>
                  <a:lnTo>
                    <a:pt x="6096" y="159918"/>
                  </a:lnTo>
                  <a:lnTo>
                    <a:pt x="537946" y="159918"/>
                  </a:lnTo>
                  <a:lnTo>
                    <a:pt x="544042" y="159918"/>
                  </a:lnTo>
                  <a:lnTo>
                    <a:pt x="544042" y="153822"/>
                  </a:lnTo>
                  <a:lnTo>
                    <a:pt x="544042" y="6083"/>
                  </a:lnTo>
                  <a:lnTo>
                    <a:pt x="544042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6193" y="1465135"/>
            <a:ext cx="6143625" cy="41580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IDENTIFICAZIONE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BENI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IMMOBILI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OGGETTO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VENDITA:</a:t>
            </a:r>
            <a:endParaRPr sz="1100" dirty="0">
              <a:latin typeface="Cambria"/>
              <a:cs typeface="Cambria"/>
            </a:endParaRPr>
          </a:p>
          <a:p>
            <a:pPr marL="12700" marR="6350" indent="5715" algn="just">
              <a:lnSpc>
                <a:spcPct val="105800"/>
              </a:lnSpc>
              <a:spcBef>
                <a:spcPts val="680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CORPO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mbria"/>
                <a:cs typeface="Cambria"/>
              </a:rPr>
              <a:t>A-PIENA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PROPRIETA'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quota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1/1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artigianale,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seminterrato.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adibito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attività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artigianale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costituito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piani,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primo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oltre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seminterrato.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realizzato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struttura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mista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muratura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portante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cemento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armato.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coperture,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considerato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periodo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essere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solaio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latero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cementizio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precompresso.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L'immobile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interessato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ultimato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tutte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parte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materiali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discreta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qualità.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formato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unico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ampio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l'eccezione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diviso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muratura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cartongesso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servizi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igienici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posti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parte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retrostante.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pavimenti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marmette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cemento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bianco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scaglie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marmo,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infissi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alluminio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anodizzato.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L'immobile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dotato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impianto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idrico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elettrico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fognario.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trovasi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ubicato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semicentrale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molto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sviluppata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punto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vista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urbanistico.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interessato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sviluppa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coperta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mq.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148,00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circa.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All'interno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trovasi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comunica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soprastante.</a:t>
            </a:r>
            <a:endParaRPr sz="10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67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IDENTIFICAZIONE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endParaRPr sz="1000" dirty="0">
              <a:latin typeface="Cambria"/>
              <a:cs typeface="Cambria"/>
            </a:endParaRPr>
          </a:p>
          <a:p>
            <a:pPr marL="469900" marR="5080" lvl="1" indent="-228600">
              <a:lnSpc>
                <a:spcPct val="104900"/>
              </a:lnSpc>
              <a:spcBef>
                <a:spcPts val="660"/>
              </a:spcBef>
              <a:buFont typeface="Symbol"/>
              <a:buChar char=""/>
              <a:tabLst>
                <a:tab pos="469265" algn="l"/>
                <a:tab pos="470534" algn="l"/>
              </a:tabLst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N.C.E.U.del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Foglio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29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Particella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1427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SUB.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4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C/6,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Classe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124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mq.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384,24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euro,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indirizzo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S1.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Intestata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: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xxxxxxxxx</a:t>
            </a:r>
            <a:endParaRPr sz="1000" dirty="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  <a:spcBef>
                <a:spcPts val="550"/>
              </a:spcBef>
              <a:tabLst>
                <a:tab pos="697865" algn="l"/>
              </a:tabLst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000" i="1" spc="-5" dirty="0" err="1" smtClean="0">
                <a:solidFill>
                  <a:srgbClr val="221F1F"/>
                </a:solidFill>
                <a:latin typeface="Cambria"/>
                <a:cs typeface="Cambria"/>
              </a:rPr>
              <a:t>Piena</a:t>
            </a:r>
            <a:r>
              <a:rPr sz="1000" i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Proprietà</a:t>
            </a:r>
            <a:r>
              <a:rPr sz="1000" i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1/1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 dirty="0">
              <a:latin typeface="Cambria"/>
              <a:cs typeface="Cambria"/>
            </a:endParaRPr>
          </a:p>
          <a:p>
            <a:pPr marL="469900" marR="6350">
              <a:lnSpc>
                <a:spcPct val="104900"/>
              </a:lnSpc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Derivante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compravendita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pubblico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mbria"/>
                <a:cs typeface="Cambria"/>
              </a:rPr>
              <a:t>notar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</a:t>
            </a:r>
            <a:r>
              <a:rPr lang="it-IT" sz="100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 smtClean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27/9/2005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rep.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5524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trascritto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04/10/2005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67768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proveniente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xxxxxxx</a:t>
            </a:r>
            <a:endParaRPr lang="it-IT" sz="1000" spc="-5" dirty="0" smtClean="0">
              <a:solidFill>
                <a:srgbClr val="221F1F"/>
              </a:solidFill>
              <a:latin typeface="Times New Roman"/>
              <a:cs typeface="Times New Roman"/>
            </a:endParaRPr>
          </a:p>
          <a:p>
            <a:pPr marL="469900" marR="6350">
              <a:lnSpc>
                <a:spcPct val="104900"/>
              </a:lnSpc>
            </a:pP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Coerenze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foglio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29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part.lle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1426,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1453,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1390,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salvo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altri.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0795" y="5773265"/>
            <a:ext cx="5141595" cy="100393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8100" marR="846455">
              <a:lnSpc>
                <a:spcPct val="154000"/>
              </a:lnSpc>
              <a:spcBef>
                <a:spcPts val="155"/>
              </a:spcBef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2.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DESCRIZIONE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SOMMARIA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RIEPILOGO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VALUTAZIONE: 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principali: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148,00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975" b="1" spc="-7" baseline="21367" dirty="0">
                <a:solidFill>
                  <a:srgbClr val="221F1F"/>
                </a:solidFill>
                <a:latin typeface="Cambria"/>
                <a:cs typeface="Cambria"/>
              </a:rPr>
              <a:t>2 </a:t>
            </a:r>
            <a:r>
              <a:rPr sz="975" b="1" spc="-7" baseline="21367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accessori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(verde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attrezzato):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22,00</a:t>
            </a:r>
            <a:r>
              <a:rPr sz="1000" b="1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975" b="1" spc="-7" baseline="21367" dirty="0">
                <a:solidFill>
                  <a:srgbClr val="221F1F"/>
                </a:solidFill>
                <a:latin typeface="Cambria"/>
                <a:cs typeface="Cambria"/>
              </a:rPr>
              <a:t>2</a:t>
            </a:r>
            <a:endParaRPr sz="975" baseline="21367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10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dell’immobile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nello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spc="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fatto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diritto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cui</a:t>
            </a:r>
            <a:r>
              <a:rPr sz="1000" spc="10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trova: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62590" y="6600065"/>
            <a:ext cx="786765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83.215,00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191" y="6837654"/>
            <a:ext cx="6054090" cy="649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vendita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giudiziaria</a:t>
            </a:r>
            <a:r>
              <a:rPr sz="1000" spc="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dell’immobile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nello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fatto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diritto,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netto</a:t>
            </a:r>
            <a:r>
              <a:rPr sz="1000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sanatoria:</a:t>
            </a:r>
            <a:r>
              <a:rPr sz="1000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83.215,00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valutazione:</a:t>
            </a:r>
            <a:r>
              <a:rPr sz="1000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26/07/2023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195" y="8206018"/>
            <a:ext cx="6138545" cy="165353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865"/>
              </a:spcBef>
              <a:buAutoNum type="arabicPeriod" startAt="3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POSSESSO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MOMENTO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SOPRALLUOGO:</a:t>
            </a:r>
            <a:endParaRPr sz="1100">
              <a:latin typeface="Cambria"/>
              <a:cs typeface="Cambria"/>
            </a:endParaRPr>
          </a:p>
          <a:p>
            <a:pPr marL="12700" marR="5080">
              <a:lnSpc>
                <a:spcPct val="104900"/>
              </a:lnSpc>
              <a:spcBef>
                <a:spcPts val="63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sopralluogo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(19.07.2023)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l’immobile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occupato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proprietario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esercitando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l'attività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artigianale.</a:t>
            </a:r>
            <a:endParaRPr sz="1000">
              <a:latin typeface="Cambria"/>
              <a:cs typeface="Cambria"/>
            </a:endParaRPr>
          </a:p>
          <a:p>
            <a:pPr marL="157480" indent="-145415">
              <a:lnSpc>
                <a:spcPct val="100000"/>
              </a:lnSpc>
              <a:spcBef>
                <a:spcPts val="655"/>
              </a:spcBef>
              <a:buAutoNum type="arabicPeriod" startAt="4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1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GIURIDICI:</a:t>
            </a:r>
            <a:endParaRPr sz="1100">
              <a:latin typeface="Cambria"/>
              <a:cs typeface="Cambria"/>
            </a:endParaRPr>
          </a:p>
          <a:p>
            <a:pPr marL="217804" lvl="1" indent="-20574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21844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GIURIDICI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RESTERANNO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CARICO</a:t>
            </a:r>
            <a:r>
              <a:rPr sz="1000" b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DELL’ACQUIRENTE:</a:t>
            </a:r>
            <a:endParaRPr sz="1000">
              <a:latin typeface="Cambria"/>
              <a:cs typeface="Cambria"/>
            </a:endParaRPr>
          </a:p>
          <a:p>
            <a:pPr marL="265430" lvl="2" indent="-253365">
              <a:lnSpc>
                <a:spcPct val="100000"/>
              </a:lnSpc>
              <a:spcBef>
                <a:spcPts val="660"/>
              </a:spcBef>
              <a:buSzPct val="90000"/>
              <a:buAutoNum type="arabicPeriod"/>
              <a:tabLst>
                <a:tab pos="266065" algn="l"/>
              </a:tabLst>
            </a:pP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Domande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giudiziali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trascrizioni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pregiudizievoli: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Sì.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(Vedi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punto</a:t>
            </a:r>
            <a:r>
              <a:rPr sz="10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4.2.)</a:t>
            </a:r>
            <a:endParaRPr sz="1000">
              <a:latin typeface="Cambria"/>
              <a:cs typeface="Cambria"/>
            </a:endParaRPr>
          </a:p>
          <a:p>
            <a:pPr marL="292735" lvl="2" indent="-280670">
              <a:lnSpc>
                <a:spcPct val="100000"/>
              </a:lnSpc>
              <a:spcBef>
                <a:spcPts val="660"/>
              </a:spcBef>
              <a:buSzPct val="90000"/>
              <a:buAutoNum type="arabicPeriod"/>
              <a:tabLst>
                <a:tab pos="293370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Convenzioni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matrimoniali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provv.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d’assegnazione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casa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coniugale:</a:t>
            </a:r>
            <a:r>
              <a:rPr sz="1000" i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Nessuna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195" y="432228"/>
            <a:ext cx="6143625" cy="295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1070"/>
              </a:lnSpc>
              <a:spcBef>
                <a:spcPts val="100"/>
              </a:spcBef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900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900" dirty="0">
              <a:latin typeface="Cambria"/>
              <a:cs typeface="Cambria"/>
            </a:endParaRPr>
          </a:p>
          <a:p>
            <a:pPr algn="ctr">
              <a:lnSpc>
                <a:spcPts val="1070"/>
              </a:lnSpc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Promossa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900" spc="-5" dirty="0" smtClean="0">
                <a:solidFill>
                  <a:srgbClr val="221F1F"/>
                </a:solidFill>
                <a:latin typeface="Cambria"/>
                <a:cs typeface="Cambria"/>
              </a:rPr>
              <a:t>:</a:t>
            </a:r>
            <a:r>
              <a:rPr lang="it-IT" sz="9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lang="it-IT" sz="9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xxxxxxxxx</a:t>
            </a:r>
            <a:endParaRPr sz="9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200" dirty="0">
              <a:latin typeface="Cambria"/>
              <a:cs typeface="Cambria"/>
            </a:endParaRPr>
          </a:p>
          <a:p>
            <a:pPr marL="292735" lvl="2" indent="-280670">
              <a:lnSpc>
                <a:spcPct val="100000"/>
              </a:lnSpc>
              <a:buAutoNum type="arabicPeriod" startAt="3"/>
              <a:tabLst>
                <a:tab pos="293370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Atti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asservimento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urbanistico:</a:t>
            </a:r>
            <a:r>
              <a:rPr sz="1000" i="1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Nessuno</a:t>
            </a:r>
            <a:endParaRPr sz="1000" dirty="0">
              <a:latin typeface="Cambria"/>
              <a:cs typeface="Cambria"/>
            </a:endParaRPr>
          </a:p>
          <a:p>
            <a:pPr marL="292100" lvl="2" indent="-28003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292735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limitazioni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d’uso:</a:t>
            </a:r>
            <a:r>
              <a:rPr sz="1000" i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Nessuno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 dirty="0">
              <a:latin typeface="Cambria"/>
              <a:cs typeface="Cambria"/>
            </a:endParaRPr>
          </a:p>
          <a:p>
            <a:pPr marL="271780" lvl="1" indent="-259715">
              <a:lnSpc>
                <a:spcPct val="100000"/>
              </a:lnSpc>
              <a:buAutoNum type="arabicPeriod" startAt="2"/>
              <a:tabLst>
                <a:tab pos="2724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GIURIDICI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SARANNO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CANCELLATI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CURA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PROCEDURA:</a:t>
            </a:r>
            <a:endParaRPr sz="1100" dirty="0">
              <a:latin typeface="Cambria"/>
              <a:cs typeface="Cambria"/>
            </a:endParaRPr>
          </a:p>
          <a:p>
            <a:pPr marL="292735" lvl="2" indent="-28067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293370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Iscrizioni:</a:t>
            </a:r>
            <a:endParaRPr sz="1000" dirty="0">
              <a:latin typeface="Cambria"/>
              <a:cs typeface="Cambria"/>
            </a:endParaRPr>
          </a:p>
          <a:p>
            <a:pPr marL="12700" marR="5080" indent="194945" algn="just">
              <a:lnSpc>
                <a:spcPct val="105400"/>
              </a:lnSpc>
              <a:spcBef>
                <a:spcPts val="605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IPOTECA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VOLONTARIA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favore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xxxxxxx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xxxxxxxx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nascente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concessione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garanzia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mutuo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27/9/2005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mbria"/>
                <a:cs typeface="Cambria"/>
              </a:rPr>
              <a:t>notaio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xxxxxxxx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trascritta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4/10/2005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nn.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38457/6603.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Importo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ipoteca: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390.000,00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Importo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capitale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 </a:t>
            </a:r>
            <a:r>
              <a:rPr sz="1000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195.000,00</a:t>
            </a:r>
            <a:endParaRPr sz="1000" dirty="0">
              <a:latin typeface="Cambria"/>
              <a:cs typeface="Cambria"/>
            </a:endParaRPr>
          </a:p>
          <a:p>
            <a:pPr marL="192405" marR="7620" indent="-180340">
              <a:lnSpc>
                <a:spcPct val="112900"/>
              </a:lnSpc>
              <a:spcBef>
                <a:spcPts val="565"/>
              </a:spcBef>
              <a:buFont typeface="Symbol"/>
              <a:buChar char=""/>
              <a:tabLst>
                <a:tab pos="19304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PIGNORAMENTO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favore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XXXXXXX 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.,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trascritto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10/6/2022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nn.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21761/17065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xxxxxxxx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201" y="3605667"/>
            <a:ext cx="3801745" cy="157030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865"/>
              </a:spcBef>
              <a:buAutoNum type="arabicPeriod" startAt="5"/>
              <a:tabLst>
                <a:tab pos="158115" algn="l"/>
              </a:tabLst>
            </a:pP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INFORMAZIONI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1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L’ACQUIRENTE:</a:t>
            </a:r>
            <a:endParaRPr sz="11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ordinarie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annue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mbria"/>
                <a:cs typeface="Cambria"/>
              </a:rPr>
              <a:t>gestione</a:t>
            </a:r>
            <a:r>
              <a:rPr sz="1000" spc="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dell’immobile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: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endParaRPr sz="1000" dirty="0">
              <a:latin typeface="Cambria"/>
              <a:cs typeface="Cambria"/>
            </a:endParaRPr>
          </a:p>
          <a:p>
            <a:pPr marL="12700" marR="5080">
              <a:lnSpc>
                <a:spcPct val="104900"/>
              </a:lnSpc>
              <a:spcBef>
                <a:spcPts val="61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straordinarie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gestione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già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deliberate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ancora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scadute: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0,00</a:t>
            </a:r>
            <a:endParaRPr sz="1000" dirty="0">
              <a:latin typeface="Cambria"/>
              <a:cs typeface="Cambria"/>
            </a:endParaRPr>
          </a:p>
          <a:p>
            <a:pPr marL="12700" marR="431165">
              <a:lnSpc>
                <a:spcPct val="104900"/>
              </a:lnSpc>
              <a:spcBef>
                <a:spcPts val="61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condominiali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scadute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insolute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perizia: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0,00</a:t>
            </a:r>
            <a:endParaRPr sz="1000" dirty="0">
              <a:latin typeface="Cambria"/>
              <a:cs typeface="Cambria"/>
            </a:endParaRPr>
          </a:p>
          <a:p>
            <a:pPr marL="157480" indent="-145415">
              <a:lnSpc>
                <a:spcPct val="100000"/>
              </a:lnSpc>
              <a:spcBef>
                <a:spcPts val="640"/>
              </a:spcBef>
              <a:buAutoNum type="arabicPeriod" startAt="6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ATTUALI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PRECEDENTI</a:t>
            </a:r>
            <a:r>
              <a:rPr sz="11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PROPRIETARI: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6474" y="3958782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3427" y="4356313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6475" y="4753832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202" y="5569857"/>
            <a:ext cx="6142990" cy="269150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6.1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ATTUALE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PROPRIETARIO: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XXXXXXXX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proprietario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1000/1000.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Cambria"/>
              <a:cs typeface="Cambria"/>
            </a:endParaRPr>
          </a:p>
          <a:p>
            <a:pPr marL="157480" indent="-145415" algn="just">
              <a:lnSpc>
                <a:spcPct val="100000"/>
              </a:lnSpc>
              <a:spcBef>
                <a:spcPts val="5"/>
              </a:spcBef>
              <a:buAutoNum type="arabicPeriod" startAt="7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PRATICA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EDILIZIA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378/2005:</a:t>
            </a:r>
            <a:endParaRPr sz="1100" dirty="0">
              <a:latin typeface="Cambria"/>
              <a:cs typeface="Cambria"/>
            </a:endParaRPr>
          </a:p>
          <a:p>
            <a:pPr marL="469900" marR="5080" lvl="1" indent="-228600" algn="just">
              <a:lnSpc>
                <a:spcPct val="105400"/>
              </a:lnSpc>
              <a:spcBef>
                <a:spcPts val="595"/>
              </a:spcBef>
              <a:buFont typeface="Wingdings"/>
              <a:buChar char=""/>
              <a:tabLst>
                <a:tab pos="470534" algn="l"/>
              </a:tabLst>
            </a:pP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PERMESSO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COSTRUIRE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60/2006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intestato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100" i="1" dirty="0" smtClean="0">
                <a:solidFill>
                  <a:srgbClr val="221F1F"/>
                </a:solidFill>
                <a:latin typeface="Times New Roman"/>
                <a:cs typeface="Times New Roman"/>
              </a:rPr>
              <a:t>XXXXXXX </a:t>
            </a:r>
            <a:r>
              <a:rPr sz="1100" i="1" spc="-5" dirty="0" smtClean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100" i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lavori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di: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CAMBIO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DESTINAZIONE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D'USO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LAVORI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ADEGUAMENTO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IGIENICO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EFFETTUARE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PIANO 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SEMINTERRATO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endParaRPr sz="1100" dirty="0">
              <a:latin typeface="Cambria"/>
              <a:cs typeface="Cambria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221F1F"/>
              </a:buClr>
              <a:buFont typeface="Wingdings"/>
              <a:buChar char=""/>
            </a:pPr>
            <a:endParaRPr sz="1750" dirty="0">
              <a:latin typeface="Cambria"/>
              <a:cs typeface="Cambria"/>
            </a:endParaRPr>
          </a:p>
          <a:p>
            <a:pPr marL="157480" indent="-145415" algn="just">
              <a:lnSpc>
                <a:spcPct val="100000"/>
              </a:lnSpc>
              <a:buAutoNum type="arabicPeriod" startAt="7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GIUDIZI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CONFORMITA’:</a:t>
            </a:r>
            <a:endParaRPr sz="1100" dirty="0">
              <a:latin typeface="Cambria"/>
              <a:cs typeface="Cambria"/>
            </a:endParaRPr>
          </a:p>
          <a:p>
            <a:pPr marL="248285" lvl="1" indent="-2362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24892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EDILIZIA: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conforme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titoli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autorizzativi</a:t>
            </a:r>
            <a:r>
              <a:rPr sz="1000" i="1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ottenuti.</a:t>
            </a:r>
            <a:endParaRPr sz="1000" dirty="0">
              <a:latin typeface="Cambria"/>
              <a:cs typeface="Cambria"/>
            </a:endParaRPr>
          </a:p>
          <a:p>
            <a:pPr marL="263525" lvl="1" indent="-25146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26416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1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r>
              <a:rPr sz="1000" b="1" spc="1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Lievi</a:t>
            </a:r>
            <a:r>
              <a:rPr sz="1000" i="1" spc="1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difformità.</a:t>
            </a:r>
            <a:r>
              <a:rPr sz="1000" i="1" spc="1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i="1" spc="1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risultano</a:t>
            </a:r>
            <a:r>
              <a:rPr sz="1000" i="1" spc="1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i="1" spc="1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atti</a:t>
            </a:r>
            <a:r>
              <a:rPr sz="1000" i="1" spc="1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i="1" spc="114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servizi</a:t>
            </a:r>
            <a:r>
              <a:rPr sz="1000" i="1" spc="1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igienici;</a:t>
            </a:r>
            <a:r>
              <a:rPr sz="1000" i="1" spc="1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difformità</a:t>
            </a:r>
            <a:r>
              <a:rPr sz="1000" i="1" spc="1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sanabili</a:t>
            </a:r>
            <a:r>
              <a:rPr sz="1000" i="1" spc="1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44860" y="8051914"/>
            <a:ext cx="70485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i="1" spc="1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1.000,00.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199" y="8042157"/>
            <a:ext cx="4823460" cy="83566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variazione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catastale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docfa,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cui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costi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regolarizzazione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ammontano</a:t>
            </a:r>
            <a:r>
              <a:rPr sz="1000" i="1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8.3.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URBANISTICA: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Nessuna</a:t>
            </a:r>
            <a:r>
              <a:rPr sz="1000" i="1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difformità.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DESCRIZIONE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1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ZONA: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199" y="8928308"/>
            <a:ext cx="6144895" cy="87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400"/>
              </a:lnSpc>
              <a:spcBef>
                <a:spcPts val="10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relativo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terreno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annesso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ubicato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semicentrale,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sviluppata 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urbanisticamente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ben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definita.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CONSISTENZA: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misurazione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reale: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Esterna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Lorda</a:t>
            </a:r>
            <a:r>
              <a:rPr sz="1000" i="1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(SEL)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195" y="883053"/>
            <a:ext cx="240284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calcolo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commerciale: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306" y="1375770"/>
          <a:ext cx="6111239" cy="1690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7810"/>
                <a:gridCol w="1527810"/>
                <a:gridCol w="1527809"/>
                <a:gridCol w="1527810"/>
              </a:tblGrid>
              <a:tr h="307674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LOTTO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–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CORPO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–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LOCALE</a:t>
                      </a:r>
                      <a:r>
                        <a:rPr sz="1000" b="1" spc="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ARTIGIANALE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EB1C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76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Descrizione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Consistenza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R="57531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Indice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Commerciale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</a:tr>
              <a:tr h="459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Superficie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coperta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148,00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95630" algn="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100%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148,00mq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6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Terrazze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piano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22,00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3,30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6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Totale: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170,00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151,30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6190" y="3282760"/>
            <a:ext cx="6141720" cy="510222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VALUTAZIONE: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Procedimento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comparativo.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OSSERVAZIONI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1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IMMOBILIARE: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Osservatorio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endParaRPr sz="1000">
              <a:latin typeface="Cambria"/>
              <a:cs typeface="Cambria"/>
            </a:endParaRPr>
          </a:p>
          <a:p>
            <a:pPr marL="12700" marR="3702050">
              <a:lnSpc>
                <a:spcPct val="154900"/>
              </a:lnSpc>
              <a:spcBef>
                <a:spcPts val="1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informazione: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Agenzia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territorio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Descrizione: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uso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artigianale.</a:t>
            </a:r>
            <a:endParaRPr sz="1000">
              <a:latin typeface="Cambria"/>
              <a:cs typeface="Cambria"/>
            </a:endParaRPr>
          </a:p>
          <a:p>
            <a:pPr marL="12700" marR="3036570">
              <a:lnSpc>
                <a:spcPts val="1870"/>
              </a:lnSpc>
              <a:spcBef>
                <a:spcPts val="16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Indirizzo: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S1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(LE)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principali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secondarie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ragguagliate: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151,30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mq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richiesto: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83.215,00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550,00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€/mq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richiesto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costi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sanatoria: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82.215,00</a:t>
            </a:r>
            <a:r>
              <a:rPr sz="1000" b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9.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VALUTAZIONE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LOTTO:</a:t>
            </a:r>
            <a:endParaRPr sz="1100">
              <a:latin typeface="Cambria"/>
              <a:cs typeface="Cambria"/>
            </a:endParaRPr>
          </a:p>
          <a:p>
            <a:pPr marL="12700" marR="5080" algn="just">
              <a:lnSpc>
                <a:spcPct val="105400"/>
              </a:lnSpc>
              <a:spcBef>
                <a:spcPts val="62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adottato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sintetico-comparativa,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basata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medio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mercato.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Questa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rappresenta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più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attendibile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ottenere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più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approssimano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potrebbero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verificarsi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fini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eventuale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vendita,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escludere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analitico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poiché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situazione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riscontra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corrispondenza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reddito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bene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economico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capitale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corrispondente.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poter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applicare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preso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esame,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dovute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eseguire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indagini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sul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fine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acquisire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applicati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compravendita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similari,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caratteristiche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intrinseche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estrinseche,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esame.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ottenuti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poi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riferiti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all’unità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rappresentata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specifico,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metro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quadrato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coperta.</a:t>
            </a:r>
            <a:endParaRPr sz="1000">
              <a:latin typeface="Cambria"/>
              <a:cs typeface="Cambria"/>
            </a:endParaRPr>
          </a:p>
          <a:p>
            <a:pPr marL="12700" marR="6985" algn="just">
              <a:lnSpc>
                <a:spcPct val="104900"/>
              </a:lnSpc>
              <a:spcBef>
                <a:spcPts val="61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informazione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consultate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ufficio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registro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conservatoria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registri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ufficio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tecnico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osservatori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dell’agenzia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territorio,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operatori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settore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locali.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ciò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personale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esperienza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conoscenza.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1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(OMV):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RIEPILOGO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VALUTAZIONE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CORPI: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27903" y="8462142"/>
          <a:ext cx="5093967" cy="13801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29714"/>
                <a:gridCol w="899159"/>
                <a:gridCol w="1017904"/>
                <a:gridCol w="1019810"/>
              </a:tblGrid>
              <a:tr h="307665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LOTTO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9E2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6927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Corpo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Descrizione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Consistenza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intero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L="146050" marR="135890">
                        <a:lnSpc>
                          <a:spcPts val="1180"/>
                        </a:lnSpc>
                        <a:spcBef>
                          <a:spcPts val="625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6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(QUOTA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1/1)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937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</a:tr>
              <a:tr h="30760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EB1C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LOCALE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ARTIGIANALE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151,30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83.215,00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653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83.215,00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83.215,00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83.215,00</a:t>
                      </a:r>
                      <a:r>
                        <a:rPr sz="1000" b="1" spc="-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7912" y="432228"/>
            <a:ext cx="4298315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ts val="1070"/>
              </a:lnSpc>
              <a:spcBef>
                <a:spcPts val="100"/>
              </a:spcBef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900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900" dirty="0">
              <a:latin typeface="Cambria"/>
              <a:cs typeface="Cambria"/>
            </a:endParaRPr>
          </a:p>
          <a:p>
            <a:pPr algn="ctr">
              <a:lnSpc>
                <a:spcPts val="1070"/>
              </a:lnSpc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Promossa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da: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9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XXXXX </a:t>
            </a:r>
            <a:r>
              <a:rPr sz="9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lang="it-IT" sz="900" spc="-5" dirty="0" smtClean="0">
                <a:solidFill>
                  <a:srgbClr val="221F1F"/>
                </a:solidFill>
                <a:latin typeface="Cambria"/>
                <a:cs typeface="Cambria"/>
              </a:rPr>
              <a:t> XXXXXX</a:t>
            </a:r>
            <a:endParaRPr sz="9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87145" y="1344233"/>
          <a:ext cx="6271259" cy="3153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/>
                <a:gridCol w="1229994"/>
              </a:tblGrid>
              <a:tr h="22465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regolarizzazione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difformità</a:t>
                      </a:r>
                      <a:endParaRPr sz="1000" dirty="0">
                        <a:latin typeface="Cambria"/>
                        <a:cs typeface="Cambria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1.000,00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4765" marB="0"/>
                </a:tc>
              </a:tr>
              <a:tr h="4123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Mercato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dell’immobile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nello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stato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fatto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cui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trova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(QUOTA</a:t>
                      </a:r>
                      <a:r>
                        <a:rPr sz="1000" spc="1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1/1):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82.215,00</a:t>
                      </a:r>
                      <a:r>
                        <a:rPr sz="1000" b="1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37465" marB="0"/>
                </a:tc>
              </a:tr>
              <a:tr h="713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</a:t>
                      </a:r>
                      <a:r>
                        <a:rPr sz="1100" b="1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(FJV):</a:t>
                      </a:r>
                      <a:endParaRPr sz="1100">
                        <a:latin typeface="Cambria"/>
                        <a:cs typeface="Cambria"/>
                      </a:endParaRPr>
                    </a:p>
                    <a:p>
                      <a:pPr marL="31750" marR="325755">
                        <a:lnSpc>
                          <a:spcPct val="1059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Riduzione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15%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differenza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oneri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tributari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su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base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catastale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reale</a:t>
                      </a:r>
                      <a:r>
                        <a:rPr sz="1000" spc="9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8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assenza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9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garanzia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8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vizi</a:t>
                      </a:r>
                      <a:r>
                        <a:rPr sz="1000" spc="10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8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rimborso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forfettario</a:t>
                      </a:r>
                      <a:r>
                        <a:rPr sz="1000" spc="10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eventuali</a:t>
                      </a:r>
                      <a:r>
                        <a:rPr sz="1000" spc="9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09550">
                        <a:lnSpc>
                          <a:spcPts val="1165"/>
                        </a:lnSpc>
                        <a:tabLst>
                          <a:tab pos="614045" algn="l"/>
                        </a:tabLst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12.332,00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</a:tr>
              <a:tr h="481488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condominiali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insolute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biennio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anteriore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alla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l’immediatezza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della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2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Oneri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notarili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provvigioni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mediatori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carico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dell’acquirente: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09550">
                        <a:lnSpc>
                          <a:spcPct val="100000"/>
                        </a:lnSpc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€0,00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985" marB="0"/>
                </a:tc>
              </a:tr>
              <a:tr h="3206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cancellazione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trascrizioni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ed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iscrizioni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carico</a:t>
                      </a:r>
                      <a:r>
                        <a:rPr sz="1000" spc="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dell’acquirente:</a:t>
                      </a:r>
                      <a:endParaRPr sz="1000" dirty="0">
                        <a:latin typeface="Cambria"/>
                        <a:cs typeface="Cambria"/>
                      </a:endParaRPr>
                    </a:p>
                  </a:txBody>
                  <a:tcPr marL="0" marR="0" marT="793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133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€0,00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165"/>
                        </a:lnSpc>
                        <a:spcBef>
                          <a:spcPts val="7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b="1" spc="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b="1" spc="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b="1" spc="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</a:t>
                      </a:r>
                      <a:r>
                        <a:rPr sz="1000" b="1" spc="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dell’immobile</a:t>
                      </a:r>
                      <a:r>
                        <a:rPr sz="1000" spc="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al</a:t>
                      </a:r>
                      <a:r>
                        <a:rPr sz="1000" spc="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netto</a:t>
                      </a:r>
                      <a:r>
                        <a:rPr sz="1000" spc="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decurtazioni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70840">
                        <a:lnSpc>
                          <a:spcPts val="1165"/>
                        </a:lnSpc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69.883,00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350" marB="0"/>
                </a:tc>
              </a:tr>
              <a:tr h="185817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nello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stato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fatto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6207" y="5158962"/>
            <a:ext cx="106934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26/07/2023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6434" y="5321579"/>
            <a:ext cx="1201420" cy="476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2875">
              <a:lnSpc>
                <a:spcPct val="147900"/>
              </a:lnSpc>
              <a:spcBef>
                <a:spcPts val="10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CTU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incaricato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geom.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Salvatore</a:t>
            </a:r>
            <a:r>
              <a:rPr sz="10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Ratta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354" y="816554"/>
            <a:ext cx="6111875" cy="591820"/>
          </a:xfrm>
          <a:prstGeom prst="rect">
            <a:avLst/>
          </a:prstGeom>
          <a:solidFill>
            <a:srgbClr val="E2DDEB"/>
          </a:solidFill>
          <a:ln w="6095">
            <a:solidFill>
              <a:srgbClr val="221F1F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TRIBUNALE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ORDINARIO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–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ESPROPRIAZIONE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11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sz="1300" b="1" spc="-10" dirty="0">
                <a:solidFill>
                  <a:srgbClr val="221F1F"/>
                </a:solidFill>
                <a:latin typeface="Cambria"/>
                <a:cs typeface="Cambria"/>
              </a:rPr>
              <a:t>LOTTO</a:t>
            </a:r>
            <a:r>
              <a:rPr sz="13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300" b="1" spc="-5" dirty="0">
                <a:solidFill>
                  <a:srgbClr val="221F1F"/>
                </a:solidFill>
                <a:latin typeface="Cambria"/>
                <a:cs typeface="Cambria"/>
              </a:rPr>
              <a:t>2</a:t>
            </a:r>
            <a:endParaRPr sz="13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18893" y="1739787"/>
            <a:ext cx="570230" cy="163195"/>
            <a:chOff x="718893" y="1739787"/>
            <a:chExt cx="570230" cy="163195"/>
          </a:xfrm>
        </p:grpSpPr>
        <p:sp>
          <p:nvSpPr>
            <p:cNvPr id="4" name="object 4"/>
            <p:cNvSpPr/>
            <p:nvPr/>
          </p:nvSpPr>
          <p:spPr>
            <a:xfrm>
              <a:off x="724983" y="1739787"/>
              <a:ext cx="558165" cy="163195"/>
            </a:xfrm>
            <a:custGeom>
              <a:avLst/>
              <a:gdLst/>
              <a:ahLst/>
              <a:cxnLst/>
              <a:rect l="l" t="t" r="r" b="b"/>
              <a:pathLst>
                <a:path w="558165" h="163194">
                  <a:moveTo>
                    <a:pt x="557753" y="0"/>
                  </a:moveTo>
                  <a:lnTo>
                    <a:pt x="0" y="0"/>
                  </a:lnTo>
                  <a:lnTo>
                    <a:pt x="0" y="162967"/>
                  </a:lnTo>
                  <a:lnTo>
                    <a:pt x="557753" y="162967"/>
                  </a:lnTo>
                  <a:lnTo>
                    <a:pt x="557753" y="0"/>
                  </a:lnTo>
                  <a:close/>
                </a:path>
              </a:pathLst>
            </a:custGeom>
            <a:solidFill>
              <a:srgbClr val="EB1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8883" y="1741321"/>
              <a:ext cx="570230" cy="160020"/>
            </a:xfrm>
            <a:custGeom>
              <a:avLst/>
              <a:gdLst/>
              <a:ahLst/>
              <a:cxnLst/>
              <a:rect l="l" t="t" r="r" b="b"/>
              <a:pathLst>
                <a:path w="570230" h="160019">
                  <a:moveTo>
                    <a:pt x="569887" y="0"/>
                  </a:moveTo>
                  <a:lnTo>
                    <a:pt x="563841" y="0"/>
                  </a:lnTo>
                  <a:lnTo>
                    <a:pt x="563791" y="6083"/>
                  </a:lnTo>
                  <a:lnTo>
                    <a:pt x="563791" y="153822"/>
                  </a:lnTo>
                  <a:lnTo>
                    <a:pt x="6096" y="153822"/>
                  </a:lnTo>
                  <a:lnTo>
                    <a:pt x="6096" y="6083"/>
                  </a:lnTo>
                  <a:lnTo>
                    <a:pt x="563791" y="6083"/>
                  </a:lnTo>
                  <a:lnTo>
                    <a:pt x="563791" y="0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6083"/>
                  </a:lnTo>
                  <a:lnTo>
                    <a:pt x="0" y="153822"/>
                  </a:lnTo>
                  <a:lnTo>
                    <a:pt x="0" y="159918"/>
                  </a:lnTo>
                  <a:lnTo>
                    <a:pt x="6096" y="159918"/>
                  </a:lnTo>
                  <a:lnTo>
                    <a:pt x="563791" y="159918"/>
                  </a:lnTo>
                  <a:lnTo>
                    <a:pt x="569887" y="159918"/>
                  </a:lnTo>
                  <a:lnTo>
                    <a:pt x="569887" y="153822"/>
                  </a:lnTo>
                  <a:lnTo>
                    <a:pt x="569887" y="6083"/>
                  </a:lnTo>
                  <a:lnTo>
                    <a:pt x="569887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68094" y="1465135"/>
            <a:ext cx="6218555" cy="58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460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62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IDENTIFICAZIONE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BENI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IMMOBILI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OGGETTO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VENDITA:</a:t>
            </a:r>
            <a:endParaRPr sz="1100" dirty="0">
              <a:latin typeface="Cambria"/>
              <a:cs typeface="Cambria"/>
            </a:endParaRPr>
          </a:p>
          <a:p>
            <a:pPr marL="50165" marR="40640" indent="5715" algn="just">
              <a:lnSpc>
                <a:spcPct val="105700"/>
              </a:lnSpc>
              <a:spcBef>
                <a:spcPts val="680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CORPO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B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-PIENA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PROPRIETA'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quota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1/1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rialzato.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attuale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sfitto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utilizzato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proprietario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deposito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materiale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vario.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Questa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costituito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tre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piani,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rialzato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seminterrato.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realizzato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struttura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mista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muratura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portante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cemento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armato.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coperture,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considerato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periodo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essere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solaio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latero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cementizio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precompresso.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L'immobile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interessato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ultimato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tutte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con 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materiali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discreta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qualità.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formato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ampio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all'interno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servizi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igienici.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pavimenti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marmette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cemento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bianco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scaglie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marmo,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infissi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in 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alluminio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anodizzato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avvolgibili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plastica.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L'immobile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dotato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impianto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idrico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elettrico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fognario.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ubicato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semicentrale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molto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sviluppata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punto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vista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urbanistico.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già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adibito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precedenza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attività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infatti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porte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accesso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dotare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saracinesche.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interessato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sviluppa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coperta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mq.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148,00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circa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oltre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mq.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12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terrazza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mq.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32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scoperto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antistante.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All'interno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comunica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piano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sottostante.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fabbricato 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catastalmente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censito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come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abitazione,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mbria"/>
                <a:cs typeface="Cambria"/>
              </a:rPr>
              <a:t>ma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realtà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mai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adibito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20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b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uso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residenziale, 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come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gli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stessi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titoli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autorizzativi</a:t>
            </a:r>
            <a:r>
              <a:rPr sz="1000" b="1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dimostrano.</a:t>
            </a:r>
            <a:endParaRPr sz="1000" dirty="0">
              <a:latin typeface="Cambria"/>
              <a:cs typeface="Cambria"/>
            </a:endParaRPr>
          </a:p>
          <a:p>
            <a:pPr marL="50165" algn="just">
              <a:lnSpc>
                <a:spcPct val="100000"/>
              </a:lnSpc>
              <a:spcBef>
                <a:spcPts val="67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IDENTIFICAZIONE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endParaRPr sz="1000" dirty="0">
              <a:latin typeface="Cambria"/>
              <a:cs typeface="Cambria"/>
            </a:endParaRPr>
          </a:p>
          <a:p>
            <a:pPr marL="508000" marR="43180" lvl="1" indent="-228600">
              <a:lnSpc>
                <a:spcPct val="104900"/>
              </a:lnSpc>
              <a:spcBef>
                <a:spcPts val="660"/>
              </a:spcBef>
              <a:buFont typeface="Symbol"/>
              <a:buChar char=""/>
              <a:tabLst>
                <a:tab pos="507365" algn="l"/>
                <a:tab pos="508634" algn="l"/>
              </a:tabLst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N.C.E.U.del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Foglio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29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Particella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1427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SUB.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6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A/3,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Classe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vani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6.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Rendita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309,87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euro,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indirizzo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P.T.</a:t>
            </a:r>
            <a:endParaRPr sz="1000" dirty="0">
              <a:latin typeface="Cambria"/>
              <a:cs typeface="Cambria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221F1F"/>
              </a:buClr>
              <a:buFont typeface="Symbol"/>
              <a:buChar char=""/>
            </a:pPr>
            <a:endParaRPr sz="1100" dirty="0">
              <a:latin typeface="Cambria"/>
              <a:cs typeface="Cambria"/>
            </a:endParaRPr>
          </a:p>
          <a:p>
            <a:pPr marL="508000">
              <a:lnSpc>
                <a:spcPct val="100000"/>
              </a:lnSpc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Intestata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a:</a:t>
            </a:r>
            <a:endParaRPr sz="1000" dirty="0">
              <a:latin typeface="Cambria"/>
              <a:cs typeface="Cambria"/>
            </a:endParaRPr>
          </a:p>
          <a:p>
            <a:pPr marL="508000">
              <a:lnSpc>
                <a:spcPct val="100000"/>
              </a:lnSpc>
              <a:spcBef>
                <a:spcPts val="565"/>
              </a:spcBef>
              <a:tabLst>
                <a:tab pos="735965" algn="l"/>
              </a:tabLst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XXXXXXXX </a:t>
            </a:r>
            <a:r>
              <a:rPr sz="1000" spc="-5" dirty="0" smtClean="0">
                <a:solidFill>
                  <a:srgbClr val="221F1F"/>
                </a:solidFill>
                <a:latin typeface="Wingdings"/>
                <a:cs typeface="Wingdings"/>
              </a:rPr>
              <a:t>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Piena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Proprietà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1/1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 dirty="0">
              <a:latin typeface="Cambria"/>
              <a:cs typeface="Cambria"/>
            </a:endParaRPr>
          </a:p>
          <a:p>
            <a:pPr marL="508000" marR="48260">
              <a:lnSpc>
                <a:spcPct val="105900"/>
              </a:lnSpc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Derivante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compravendita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pubblico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mbria"/>
                <a:cs typeface="Cambria"/>
              </a:rPr>
              <a:t>notar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</a:t>
            </a:r>
            <a:r>
              <a:rPr lang="it-IT" sz="100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 smtClean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27/9/2005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rep.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5524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trascritto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04/10/2005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67768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proveniente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XXXXXXX</a:t>
            </a:r>
            <a:endParaRPr sz="1000" dirty="0">
              <a:latin typeface="Cambria"/>
              <a:cs typeface="Cambria"/>
            </a:endParaRPr>
          </a:p>
          <a:p>
            <a:pPr marL="508000">
              <a:lnSpc>
                <a:spcPct val="100000"/>
              </a:lnSpc>
              <a:spcBef>
                <a:spcPts val="66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Coerenze: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foglio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29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part.lle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1426,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1453,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1390,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salvo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altri.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Cambria"/>
              <a:cs typeface="Cambria"/>
            </a:endParaRPr>
          </a:p>
          <a:p>
            <a:pPr marL="195580" indent="-14541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1962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DESCRIZIONE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SOMMARIA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RIEPILOGO</a:t>
            </a:r>
            <a:r>
              <a:rPr sz="11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VALUTAZIONE:</a:t>
            </a:r>
            <a:endParaRPr sz="1100" dirty="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principali: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148,00</a:t>
            </a:r>
            <a:r>
              <a:rPr sz="1000" b="1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975" b="1" spc="-7" baseline="21367" dirty="0">
                <a:solidFill>
                  <a:srgbClr val="221F1F"/>
                </a:solidFill>
                <a:latin typeface="Cambria"/>
                <a:cs typeface="Cambria"/>
              </a:rPr>
              <a:t>2</a:t>
            </a:r>
            <a:endParaRPr sz="975" baseline="21367" dirty="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66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accessori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(verde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attrezzato):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12,00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+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32,00</a:t>
            </a:r>
            <a:r>
              <a:rPr sz="1000" b="1" spc="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975" b="1" spc="-7" baseline="21367" dirty="0">
                <a:solidFill>
                  <a:srgbClr val="221F1F"/>
                </a:solidFill>
                <a:latin typeface="Cambria"/>
                <a:cs typeface="Cambria"/>
              </a:rPr>
              <a:t>2</a:t>
            </a:r>
            <a:endParaRPr sz="975" baseline="21367" dirty="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660"/>
              </a:spcBef>
              <a:tabLst>
                <a:tab pos="5377815" algn="l"/>
              </a:tabLst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diritto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9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cui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 </a:t>
            </a:r>
            <a:r>
              <a:rPr sz="1000" spc="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trova: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202.540,00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193" y="7310332"/>
            <a:ext cx="4253865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10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giudiziaria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diritto,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netto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sanatoria: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valutazione:</a:t>
            </a:r>
            <a:r>
              <a:rPr sz="1000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26/07/2023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17385" y="7318945"/>
            <a:ext cx="8039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1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202.540,00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192" y="8105471"/>
            <a:ext cx="6143625" cy="189103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865"/>
              </a:spcBef>
              <a:buAutoNum type="arabicPeriod" startAt="3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STATO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POSSESSO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MOMENTO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SOPRALLUOGO:</a:t>
            </a:r>
            <a:endParaRPr sz="1100">
              <a:latin typeface="Cambria"/>
              <a:cs typeface="Cambria"/>
            </a:endParaRPr>
          </a:p>
          <a:p>
            <a:pPr marL="12700" marR="5080">
              <a:lnSpc>
                <a:spcPct val="105900"/>
              </a:lnSpc>
              <a:spcBef>
                <a:spcPts val="62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sopralluogo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(19.07.2023)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l’immobile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risultava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occupato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proprietario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utilizzava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deposito.</a:t>
            </a:r>
            <a:endParaRPr sz="1000">
              <a:latin typeface="Cambria"/>
              <a:cs typeface="Cambria"/>
            </a:endParaRPr>
          </a:p>
          <a:p>
            <a:pPr marL="157480" indent="-145415">
              <a:lnSpc>
                <a:spcPct val="100000"/>
              </a:lnSpc>
              <a:spcBef>
                <a:spcPts val="640"/>
              </a:spcBef>
              <a:buAutoNum type="arabicPeriod" startAt="4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1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GIURIDICI:</a:t>
            </a:r>
            <a:endParaRPr sz="1100">
              <a:latin typeface="Cambria"/>
              <a:cs typeface="Cambria"/>
            </a:endParaRPr>
          </a:p>
          <a:p>
            <a:pPr marL="217804" lvl="1" indent="-205740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21844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GIURIDICI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RESTERANNO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CARICO</a:t>
            </a:r>
            <a:r>
              <a:rPr sz="1000" b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DELL’ACQUIRENTE:</a:t>
            </a:r>
            <a:endParaRPr sz="1000">
              <a:latin typeface="Cambria"/>
              <a:cs typeface="Cambria"/>
            </a:endParaRPr>
          </a:p>
          <a:p>
            <a:pPr marL="265430" lvl="2" indent="-253365">
              <a:lnSpc>
                <a:spcPct val="100000"/>
              </a:lnSpc>
              <a:spcBef>
                <a:spcPts val="655"/>
              </a:spcBef>
              <a:buSzPct val="90000"/>
              <a:buAutoNum type="arabicPeriod"/>
              <a:tabLst>
                <a:tab pos="266065" algn="l"/>
              </a:tabLst>
            </a:pP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Domande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giudiziali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trascrizioni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pregiudizievoli: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Sì.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(Vedi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punto</a:t>
            </a:r>
            <a:r>
              <a:rPr sz="10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4.2.)</a:t>
            </a:r>
            <a:endParaRPr sz="1000">
              <a:latin typeface="Cambria"/>
              <a:cs typeface="Cambria"/>
            </a:endParaRPr>
          </a:p>
          <a:p>
            <a:pPr marL="292735" lvl="2" indent="-280670">
              <a:lnSpc>
                <a:spcPct val="100000"/>
              </a:lnSpc>
              <a:spcBef>
                <a:spcPts val="675"/>
              </a:spcBef>
              <a:buSzPct val="90000"/>
              <a:buAutoNum type="arabicPeriod"/>
              <a:tabLst>
                <a:tab pos="293370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Convenzioni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matrimoniali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provv.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d’assegnazione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casa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coniugale:</a:t>
            </a:r>
            <a:r>
              <a:rPr sz="1000" i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Nessuna</a:t>
            </a:r>
            <a:endParaRPr sz="1000">
              <a:latin typeface="Cambria"/>
              <a:cs typeface="Cambria"/>
            </a:endParaRPr>
          </a:p>
          <a:p>
            <a:pPr marL="292100" lvl="2" indent="-280035">
              <a:lnSpc>
                <a:spcPct val="100000"/>
              </a:lnSpc>
              <a:spcBef>
                <a:spcPts val="660"/>
              </a:spcBef>
              <a:buSzPct val="90000"/>
              <a:buAutoNum type="arabicPeriod"/>
              <a:tabLst>
                <a:tab pos="292735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Atti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asservimento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urbanistico:</a:t>
            </a:r>
            <a:r>
              <a:rPr sz="1000" i="1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Nessuno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195" y="432228"/>
            <a:ext cx="6138545" cy="25099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lnSpc>
                <a:spcPts val="1070"/>
              </a:lnSpc>
              <a:spcBef>
                <a:spcPts val="100"/>
              </a:spcBef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900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900" dirty="0">
              <a:latin typeface="Cambria"/>
              <a:cs typeface="Cambria"/>
            </a:endParaRPr>
          </a:p>
          <a:p>
            <a:pPr marL="635" algn="ctr">
              <a:lnSpc>
                <a:spcPts val="1070"/>
              </a:lnSpc>
            </a:pPr>
            <a:r>
              <a:rPr sz="900" b="1" spc="-5" dirty="0" err="1">
                <a:solidFill>
                  <a:srgbClr val="221F1F"/>
                </a:solidFill>
                <a:latin typeface="Cambria"/>
                <a:cs typeface="Cambria"/>
              </a:rPr>
              <a:t>Promossa</a:t>
            </a:r>
            <a:r>
              <a:rPr sz="9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da:</a:t>
            </a:r>
            <a:r>
              <a:rPr lang="it-IT"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XXXXX </a:t>
            </a:r>
            <a:r>
              <a:rPr sz="900" b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lang="it-IT"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 XXXXX</a:t>
            </a:r>
            <a:endParaRPr sz="1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4.1.4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limitazioni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d’uso:</a:t>
            </a:r>
            <a:r>
              <a:rPr sz="1000" i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Nessuno</a:t>
            </a:r>
            <a:endParaRPr sz="1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Cambria"/>
              <a:cs typeface="Cambria"/>
            </a:endParaRPr>
          </a:p>
          <a:p>
            <a:pPr marL="271780" lvl="1" indent="-259715">
              <a:lnSpc>
                <a:spcPct val="100000"/>
              </a:lnSpc>
              <a:buAutoNum type="arabicPeriod" startAt="2"/>
              <a:tabLst>
                <a:tab pos="2724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VINCOLI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ONERI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GIURIDICI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SARANNO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CANCELLATI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CURA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PROCEDURA:</a:t>
            </a:r>
            <a:endParaRPr sz="1100" dirty="0">
              <a:latin typeface="Cambria"/>
              <a:cs typeface="Cambria"/>
            </a:endParaRPr>
          </a:p>
          <a:p>
            <a:pPr marL="292735" lvl="2" indent="-280670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293370" algn="l"/>
              </a:tabLst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Iscrizioni:</a:t>
            </a:r>
            <a:endParaRPr sz="1000" dirty="0">
              <a:latin typeface="Cambria"/>
              <a:cs typeface="Cambria"/>
            </a:endParaRPr>
          </a:p>
          <a:p>
            <a:pPr marL="12700" marR="5080" indent="194945" algn="just">
              <a:lnSpc>
                <a:spcPct val="105400"/>
              </a:lnSpc>
              <a:spcBef>
                <a:spcPts val="590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IPOTECA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VOLONTARIA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favore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XXXXXX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nascente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concessione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garanzia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mutuo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27/9/2005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mbria"/>
                <a:cs typeface="Cambria"/>
              </a:rPr>
              <a:t>notaio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000" spc="-5" dirty="0" err="1" smtClean="0">
                <a:solidFill>
                  <a:srgbClr val="221F1F"/>
                </a:solidFill>
                <a:latin typeface="Times New Roman"/>
                <a:cs typeface="Times New Roman"/>
              </a:rPr>
              <a:t>xxxxxxx</a:t>
            </a: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trascritta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4/10/2005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nn.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38457/6603.</a:t>
            </a:r>
            <a:endParaRPr sz="1000" dirty="0">
              <a:latin typeface="Cambria"/>
              <a:cs typeface="Cambria"/>
            </a:endParaRPr>
          </a:p>
          <a:p>
            <a:pPr marL="12700" marR="4329430" algn="just">
              <a:lnSpc>
                <a:spcPct val="154900"/>
              </a:lnSpc>
              <a:spcBef>
                <a:spcPts val="15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Importo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ipoteca: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390.000,00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Importo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capitale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195.000,00</a:t>
            </a:r>
            <a:endParaRPr sz="1000" dirty="0">
              <a:latin typeface="Cambria"/>
              <a:cs typeface="Cambria"/>
            </a:endParaRPr>
          </a:p>
          <a:p>
            <a:pPr marL="192405" marR="5715" indent="-180340">
              <a:lnSpc>
                <a:spcPct val="112900"/>
              </a:lnSpc>
              <a:spcBef>
                <a:spcPts val="550"/>
              </a:spcBef>
              <a:buFont typeface="Symbol"/>
              <a:buChar char=""/>
              <a:tabLst>
                <a:tab pos="19304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PIGNORAMENTO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mbria"/>
                <a:cs typeface="Cambria"/>
              </a:rPr>
              <a:t>favore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XXXXXXX</a:t>
            </a:r>
            <a:r>
              <a:rPr sz="1000" spc="-10" dirty="0" smtClean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r>
              <a:rPr sz="1000" spc="-10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trascritto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10/6/2022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nn.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21761/17065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lang="it-IT"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 XXXXXX</a:t>
            </a:r>
            <a:r>
              <a:rPr sz="1000" spc="-5" dirty="0" smtClean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206" y="3368057"/>
            <a:ext cx="4790440" cy="2490169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870"/>
              </a:spcBef>
              <a:buAutoNum type="arabicPeriod" startAt="5"/>
              <a:tabLst>
                <a:tab pos="158115" algn="l"/>
              </a:tabLst>
            </a:pP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ALTRE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INFORMAZIONI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1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L’ACQUIRENTE:</a:t>
            </a:r>
            <a:endParaRPr sz="11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ordinarie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annue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gestione</a:t>
            </a:r>
            <a:r>
              <a:rPr sz="1000" spc="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dell’immobile: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0,00</a:t>
            </a:r>
            <a:endParaRPr sz="1000" dirty="0">
              <a:latin typeface="Cambria"/>
              <a:cs typeface="Cambria"/>
            </a:endParaRPr>
          </a:p>
          <a:p>
            <a:pPr marL="12700" marR="993775">
              <a:lnSpc>
                <a:spcPct val="105900"/>
              </a:lnSpc>
              <a:spcBef>
                <a:spcPts val="59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straordinarie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gestione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già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deliberate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ancora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scadute: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0,00</a:t>
            </a:r>
            <a:endParaRPr sz="1000" dirty="0">
              <a:latin typeface="Cambria"/>
              <a:cs typeface="Cambria"/>
            </a:endParaRPr>
          </a:p>
          <a:p>
            <a:pPr marL="12700" marR="1419860">
              <a:lnSpc>
                <a:spcPct val="105900"/>
              </a:lnSpc>
              <a:spcBef>
                <a:spcPts val="5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condominiali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scadute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insolute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perizia: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0,00</a:t>
            </a:r>
            <a:endParaRPr sz="1000" dirty="0">
              <a:latin typeface="Cambria"/>
              <a:cs typeface="Cambria"/>
            </a:endParaRPr>
          </a:p>
          <a:p>
            <a:pPr marL="157480" indent="-145415">
              <a:lnSpc>
                <a:spcPct val="100000"/>
              </a:lnSpc>
              <a:spcBef>
                <a:spcPts val="645"/>
              </a:spcBef>
              <a:buAutoNum type="arabicPeriod" startAt="6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ATTUALI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PRECEDENTI</a:t>
            </a:r>
            <a:r>
              <a:rPr sz="11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PROPRIETARI:</a:t>
            </a:r>
            <a:endParaRPr sz="1100" dirty="0">
              <a:latin typeface="Cambria"/>
              <a:cs typeface="Cambria"/>
            </a:endParaRPr>
          </a:p>
          <a:p>
            <a:pPr marL="219075" lvl="1" indent="-20701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21971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ATTUALE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PROPRIETARIO: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it-IT"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XXXXXX</a:t>
            </a:r>
            <a:r>
              <a:rPr sz="1000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proprietario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1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1000/1000.</a:t>
            </a: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7.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PRATICA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EDILIZIA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75/78: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6474" y="3721185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3427" y="4118710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6474" y="4516235"/>
            <a:ext cx="10541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969" y="5881785"/>
            <a:ext cx="5915660" cy="546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>
              <a:lnSpc>
                <a:spcPct val="105400"/>
              </a:lnSpc>
              <a:spcBef>
                <a:spcPts val="100"/>
              </a:spcBef>
              <a:buFont typeface="Wingdings"/>
              <a:buChar char=""/>
              <a:tabLst>
                <a:tab pos="241300" algn="l"/>
                <a:tab pos="2609215" algn="l"/>
              </a:tabLst>
            </a:pP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Concessione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 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edilizia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PROT.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1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2030/78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2/9/1978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intestata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lang="it-IT" sz="1100" i="1" dirty="0" smtClean="0">
                <a:solidFill>
                  <a:srgbClr val="221F1F"/>
                </a:solidFill>
                <a:latin typeface="Times New Roman"/>
                <a:cs typeface="Times New Roman"/>
              </a:rPr>
              <a:t> XXXXX </a:t>
            </a:r>
            <a:r>
              <a:rPr sz="1100" i="1" spc="-5" dirty="0" err="1" smtClean="0">
                <a:solidFill>
                  <a:srgbClr val="221F1F"/>
                </a:solidFill>
                <a:latin typeface="Cambria"/>
                <a:cs typeface="Cambria"/>
              </a:rPr>
              <a:t>relativa</a:t>
            </a:r>
            <a:r>
              <a:rPr sz="1100" i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alla 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costruzione</a:t>
            </a:r>
            <a:r>
              <a:rPr sz="1100" i="1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100" i="1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100" i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urbano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due</a:t>
            </a:r>
            <a:r>
              <a:rPr sz="1100" i="1" spc="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piani</a:t>
            </a:r>
            <a:r>
              <a:rPr sz="1100" i="1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fuori</a:t>
            </a:r>
            <a:r>
              <a:rPr sz="1100" i="1" spc="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terra</a:t>
            </a:r>
            <a:r>
              <a:rPr sz="1100" i="1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negozio</a:t>
            </a:r>
            <a:r>
              <a:rPr sz="1100" i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abitazione,</a:t>
            </a:r>
            <a:r>
              <a:rPr sz="1100" i="1" spc="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rilasciata</a:t>
            </a:r>
            <a:r>
              <a:rPr sz="11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10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4974" y="6235139"/>
            <a:ext cx="3044190" cy="55562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70"/>
              </a:spcBef>
            </a:pP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2/9/1978.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endParaRPr sz="1100" dirty="0">
              <a:latin typeface="Cambria"/>
              <a:cs typeface="Cambria"/>
            </a:endParaRPr>
          </a:p>
          <a:p>
            <a:pPr marL="240665" marR="5080" indent="-228600">
              <a:lnSpc>
                <a:spcPct val="105400"/>
              </a:lnSpc>
              <a:buFont typeface="Wingdings"/>
              <a:buChar char=""/>
              <a:tabLst>
                <a:tab pos="241300" algn="l"/>
              </a:tabLst>
            </a:pP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Concessione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edilizia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variante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prospettica 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concessione</a:t>
            </a:r>
            <a:r>
              <a:rPr sz="11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edilizia.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4501" y="6420332"/>
            <a:ext cx="27324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interna,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dirty="0">
                <a:solidFill>
                  <a:srgbClr val="221F1F"/>
                </a:solidFill>
                <a:latin typeface="Cambria"/>
                <a:cs typeface="Cambria"/>
              </a:rPr>
              <a:t>già</a:t>
            </a:r>
            <a:r>
              <a:rPr sz="1100" i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autorizzato</a:t>
            </a:r>
            <a:r>
              <a:rPr sz="11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100" i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i="1" spc="-5" dirty="0">
                <a:solidFill>
                  <a:srgbClr val="221F1F"/>
                </a:solidFill>
                <a:latin typeface="Cambria"/>
                <a:cs typeface="Cambria"/>
              </a:rPr>
              <a:t>precedente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206" y="6929295"/>
            <a:ext cx="6138545" cy="7670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57480" indent="-145415">
              <a:lnSpc>
                <a:spcPct val="100000"/>
              </a:lnSpc>
              <a:spcBef>
                <a:spcPts val="865"/>
              </a:spcBef>
              <a:buAutoNum type="arabicPeriod" startAt="8"/>
              <a:tabLst>
                <a:tab pos="158115" algn="l"/>
              </a:tabLst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GIUDIZI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CONFORMITA’:</a:t>
            </a:r>
            <a:endParaRPr sz="1100" dirty="0">
              <a:latin typeface="Cambria"/>
              <a:cs typeface="Cambria"/>
            </a:endParaRPr>
          </a:p>
          <a:p>
            <a:pPr marL="248285" lvl="1" indent="-236220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248920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EDILIZIA: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risulta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conforme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titoli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autorizzativi</a:t>
            </a:r>
            <a:r>
              <a:rPr sz="1000" i="1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ottenuti.</a:t>
            </a:r>
            <a:endParaRPr sz="1000" dirty="0">
              <a:latin typeface="Cambria"/>
              <a:cs typeface="Cambria"/>
            </a:endParaRPr>
          </a:p>
          <a:p>
            <a:pPr marL="276860" lvl="1" indent="-264795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277495" algn="l"/>
              </a:tabLst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CATASTALE:</a:t>
            </a:r>
            <a:r>
              <a:rPr sz="1000" b="1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L'unità</a:t>
            </a:r>
            <a:r>
              <a:rPr sz="1000" i="1" spc="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i="1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atti</a:t>
            </a:r>
            <a:r>
              <a:rPr sz="1000" i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abitazione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difforme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dalla</a:t>
            </a:r>
            <a:r>
              <a:rPr sz="1000" i="1" spc="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situazione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i="1" spc="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luoghi.</a:t>
            </a:r>
            <a:endParaRPr sz="1000" dirty="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28584" y="7678778"/>
            <a:ext cx="625475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i="1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221F1F"/>
                </a:solidFill>
                <a:latin typeface="Cambria"/>
                <a:cs typeface="Cambria"/>
              </a:rPr>
              <a:t>1.000,00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6205" y="7592875"/>
            <a:ext cx="3901440" cy="7505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Sanabile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variazione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catastale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21F1F"/>
                </a:solidFill>
                <a:latin typeface="Cambria"/>
                <a:cs typeface="Cambria"/>
              </a:rPr>
              <a:t>con</a:t>
            </a:r>
            <a:r>
              <a:rPr sz="10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docfa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costi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relativi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ammontano</a:t>
            </a:r>
            <a:r>
              <a:rPr sz="1000" i="1" spc="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000" b="1" spc="-10" dirty="0">
                <a:solidFill>
                  <a:srgbClr val="221F1F"/>
                </a:solidFill>
                <a:latin typeface="Cambria"/>
                <a:cs typeface="Cambria"/>
              </a:rPr>
              <a:t>8.3.</a:t>
            </a:r>
            <a:r>
              <a:rPr sz="10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CONFORMITA’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URBANISTICA: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Nessuna</a:t>
            </a:r>
            <a:r>
              <a:rPr sz="1000" i="1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difformità.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DESCRIZIONE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1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ZONA: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6205" y="8393705"/>
            <a:ext cx="6144260" cy="1108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400"/>
              </a:lnSpc>
              <a:spcBef>
                <a:spcPts val="10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relativo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terreno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annesso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ubicato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semi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centrale,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221F1F"/>
                </a:solidFill>
                <a:latin typeface="Cambria"/>
                <a:cs typeface="Cambria"/>
              </a:rPr>
              <a:t>zona</a:t>
            </a:r>
            <a:r>
              <a:rPr sz="11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sviluppata 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urbanisticamente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ben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definita.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CONSISTENZA: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misurazione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reale: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Esterna</a:t>
            </a:r>
            <a:r>
              <a:rPr sz="1000" i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Lorda</a:t>
            </a:r>
            <a:r>
              <a:rPr sz="1000" i="1" spc="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mbria"/>
                <a:cs typeface="Cambria"/>
              </a:rPr>
              <a:t>(SEL)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calcolo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commerciale: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306" y="901837"/>
          <a:ext cx="6111239" cy="1998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7810"/>
                <a:gridCol w="1527810"/>
                <a:gridCol w="1527809"/>
                <a:gridCol w="1527810"/>
              </a:tblGrid>
              <a:tr h="307927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LOTTO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–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CORPO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B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–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LOCALE</a:t>
                      </a:r>
                      <a:r>
                        <a:rPr sz="1000" b="1" spc="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COMMERCIALE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4295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EB1C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76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Descrizione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Consistenza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R="57531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Indice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Commerciale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</a:tr>
              <a:tr h="459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Superficie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coperta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148,00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95630" algn="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100%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148,00mq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Terrazze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piano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12,00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25%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3,00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scoperto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32,00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4,80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Totale: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192,00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155,80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188" y="3116745"/>
            <a:ext cx="6142990" cy="5337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VALUTAZIONE: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Procedimento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comparativo.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OSSERVAZIONI</a:t>
            </a:r>
            <a:r>
              <a:rPr sz="11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1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mbria"/>
                <a:cs typeface="Cambria"/>
              </a:rPr>
              <a:t>IMMOBILIARE: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Tipo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Osservatorio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endParaRPr sz="1000">
              <a:latin typeface="Cambria"/>
              <a:cs typeface="Cambria"/>
            </a:endParaRPr>
          </a:p>
          <a:p>
            <a:pPr marL="12700" marR="3703320">
              <a:lnSpc>
                <a:spcPct val="154900"/>
              </a:lnSpc>
              <a:spcBef>
                <a:spcPts val="1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informazione: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Agenzia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territorio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Descrizione: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Fabbricato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uso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commerciale.</a:t>
            </a:r>
            <a:endParaRPr sz="1000">
              <a:latin typeface="Cambria"/>
              <a:cs typeface="Cambria"/>
            </a:endParaRPr>
          </a:p>
          <a:p>
            <a:pPr marL="12700" marR="3037840">
              <a:lnSpc>
                <a:spcPts val="1870"/>
              </a:lnSpc>
              <a:spcBef>
                <a:spcPts val="16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Indirizzo: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Giordano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Bruno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P.T.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28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-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TRICASE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(LE)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principali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secondarie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ragguagliate: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155,80</a:t>
            </a:r>
            <a:r>
              <a:rPr sz="1000" spc="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mq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richiesto: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202.540,00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r>
              <a:rPr sz="10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1300,00</a:t>
            </a:r>
            <a:r>
              <a:rPr sz="1000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€/mq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richiesto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netto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costi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sanatoria: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201.540,00</a:t>
            </a:r>
            <a:r>
              <a:rPr sz="1000" b="1" spc="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221F1F"/>
                </a:solidFill>
                <a:latin typeface="Cambria"/>
                <a:cs typeface="Cambria"/>
              </a:rPr>
              <a:t>€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9.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VALUTAZIONE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COMPLESSIVA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1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LOTTO:</a:t>
            </a:r>
            <a:endParaRPr sz="1100">
              <a:latin typeface="Cambria"/>
              <a:cs typeface="Cambria"/>
            </a:endParaRPr>
          </a:p>
          <a:p>
            <a:pPr marL="12700" marR="5080" algn="just">
              <a:lnSpc>
                <a:spcPct val="105400"/>
              </a:lnSpc>
              <a:spcBef>
                <a:spcPts val="62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criterio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adottato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stima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sintetico-comparativa,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basata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prezzo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medio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mercato.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Questa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rappresenta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più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attendibile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ottenere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più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approssimano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potrebbero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verificarsi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fini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eventuale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vendita,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visto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escludere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analitico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poiché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situazione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non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riscontra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corrispondenza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tra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reddito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bene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economico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capitale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corrispondente.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poter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applicare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metodo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preso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esame,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dovute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eseguire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una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serie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indagini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sul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fine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acquisire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unitari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applicati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compravendita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similari,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caratteristiche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intrinseche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ed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estrinseche,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quello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preso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esame.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ottenuti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poi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riferiti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all’unità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consistenza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è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rappresentata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caso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specifico,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dal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metro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quadrato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superficie</a:t>
            </a:r>
            <a:r>
              <a:rPr sz="1000" spc="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coperta.</a:t>
            </a:r>
            <a:endParaRPr sz="1000">
              <a:latin typeface="Cambria"/>
              <a:cs typeface="Cambria"/>
            </a:endParaRPr>
          </a:p>
          <a:p>
            <a:pPr marL="12700" marR="8890" algn="just">
              <a:lnSpc>
                <a:spcPct val="105100"/>
              </a:lnSpc>
              <a:spcBef>
                <a:spcPts val="61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fonti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informazione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consultate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sono: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catasto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ufficio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registro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conservatoria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registri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ufficio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tecnico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Comune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Tricase,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osservatori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dell’agenzia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 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territorio,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operatori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settore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locali.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ciò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anche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mia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personale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esperienza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conoscenza.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VALORE</a:t>
            </a:r>
            <a:r>
              <a:rPr sz="11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100" b="1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1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rgbClr val="221F1F"/>
                </a:solidFill>
                <a:latin typeface="Cambria"/>
                <a:cs typeface="Cambria"/>
              </a:rPr>
              <a:t>(OMV):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RIEPILOGO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VALUTAZIONE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DI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MERCATO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DEI</a:t>
            </a:r>
            <a:r>
              <a:rPr sz="10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CORPI: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27903" y="8533724"/>
          <a:ext cx="5093967" cy="1378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29714"/>
                <a:gridCol w="899159"/>
                <a:gridCol w="1017904"/>
                <a:gridCol w="1019810"/>
              </a:tblGrid>
              <a:tr h="307665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LOTTO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9E2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540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Corpo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Descrizione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Consistenza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intero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  <a:tc>
                  <a:txBody>
                    <a:bodyPr/>
                    <a:lstStyle/>
                    <a:p>
                      <a:pPr marL="146050" marR="135890">
                        <a:lnSpc>
                          <a:spcPts val="1160"/>
                        </a:lnSpc>
                        <a:spcBef>
                          <a:spcPts val="64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6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(QUOTA</a:t>
                      </a:r>
                      <a:r>
                        <a:rPr sz="1000" spc="-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1/1)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DBD6C1"/>
                    </a:solidFill>
                  </a:tcPr>
                </a:tc>
              </a:tr>
              <a:tr h="30761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  <a:solidFill>
                      <a:srgbClr val="EB1C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LOCALE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COMMERCIALE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155,80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mq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202.540,00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202.540,00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  <a:tr h="3079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202.540,00</a:t>
                      </a:r>
                      <a:r>
                        <a:rPr sz="1000" b="1" spc="-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6839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202.540,00</a:t>
                      </a:r>
                      <a:r>
                        <a:rPr sz="1000" b="1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6350">
                      <a:solidFill>
                        <a:srgbClr val="221F1F"/>
                      </a:solidFill>
                      <a:prstDash val="solid"/>
                    </a:lnL>
                    <a:lnR w="6350">
                      <a:solidFill>
                        <a:srgbClr val="221F1F"/>
                      </a:solidFill>
                      <a:prstDash val="solid"/>
                    </a:lnR>
                    <a:lnT w="6350">
                      <a:solidFill>
                        <a:srgbClr val="221F1F"/>
                      </a:solidFill>
                      <a:prstDash val="solid"/>
                    </a:lnT>
                    <a:lnB w="6350">
                      <a:solidFill>
                        <a:srgbClr val="221F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342" y="432228"/>
            <a:ext cx="4502785" cy="29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ts val="1070"/>
              </a:lnSpc>
              <a:spcBef>
                <a:spcPts val="100"/>
              </a:spcBef>
            </a:pP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Esecuzione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Immobiliare</a:t>
            </a:r>
            <a:r>
              <a:rPr sz="9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n.</a:t>
            </a:r>
            <a:r>
              <a:rPr sz="900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mbria"/>
                <a:cs typeface="Cambria"/>
              </a:rPr>
              <a:t>181/2022</a:t>
            </a:r>
            <a:endParaRPr sz="900" dirty="0">
              <a:latin typeface="Cambria"/>
              <a:cs typeface="Cambria"/>
            </a:endParaRPr>
          </a:p>
          <a:p>
            <a:pPr algn="ctr">
              <a:lnSpc>
                <a:spcPts val="1070"/>
              </a:lnSpc>
            </a:pPr>
            <a:r>
              <a:rPr sz="900" b="1" spc="-5" dirty="0" err="1">
                <a:solidFill>
                  <a:srgbClr val="221F1F"/>
                </a:solidFill>
                <a:latin typeface="Cambria"/>
                <a:cs typeface="Cambria"/>
              </a:rPr>
              <a:t>Promossa</a:t>
            </a:r>
            <a:r>
              <a:rPr sz="9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da:</a:t>
            </a:r>
            <a:r>
              <a:rPr lang="it-IT"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XXXXX</a:t>
            </a:r>
            <a:r>
              <a:rPr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.</a:t>
            </a:r>
            <a:r>
              <a:rPr sz="900" b="1" spc="-5" dirty="0" smtClean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 err="1" smtClean="0">
                <a:solidFill>
                  <a:srgbClr val="221F1F"/>
                </a:solidFill>
                <a:latin typeface="Cambria"/>
                <a:cs typeface="Cambria"/>
              </a:rPr>
              <a:t>contro</a:t>
            </a:r>
            <a:r>
              <a:rPr lang="it-IT" sz="900" b="1" spc="-5" dirty="0" smtClean="0">
                <a:solidFill>
                  <a:srgbClr val="221F1F"/>
                </a:solidFill>
                <a:latin typeface="Cambria"/>
                <a:cs typeface="Cambria"/>
              </a:rPr>
              <a:t>XXXXX</a:t>
            </a:r>
            <a:endParaRPr sz="9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87145" y="1344233"/>
          <a:ext cx="6271260" cy="2973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3475"/>
                <a:gridCol w="1327785"/>
              </a:tblGrid>
              <a:tr h="22465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regolarizzazione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difformità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1.000,00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24765" marB="0"/>
                </a:tc>
              </a:tr>
              <a:tr h="32399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Mercato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dell’immobile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nello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stato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fatto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cui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si</a:t>
                      </a:r>
                      <a:r>
                        <a:rPr sz="1000" spc="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trova: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spc="-1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201.540,00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37465" marB="0"/>
                </a:tc>
              </a:tr>
              <a:tr h="62564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</a:t>
                      </a:r>
                      <a:r>
                        <a:rPr sz="1100" b="1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(FJV):</a:t>
                      </a:r>
                      <a:endParaRPr sz="1100">
                        <a:latin typeface="Cambria"/>
                        <a:cs typeface="Cambria"/>
                      </a:endParaRPr>
                    </a:p>
                    <a:p>
                      <a:pPr marL="31750" marR="227965">
                        <a:lnSpc>
                          <a:spcPct val="10590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Riduzione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15%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differenza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oneri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tributari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su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base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catastale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reale</a:t>
                      </a:r>
                      <a:r>
                        <a:rPr sz="1000" spc="9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8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assenza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9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garanzia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8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vizi</a:t>
                      </a:r>
                      <a:r>
                        <a:rPr sz="1000" spc="10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8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rimborso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forfettario</a:t>
                      </a:r>
                      <a:r>
                        <a:rPr sz="1000" spc="10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1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eventuali</a:t>
                      </a:r>
                      <a:r>
                        <a:rPr sz="1000" spc="9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244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1165"/>
                        </a:lnSpc>
                        <a:tabLst>
                          <a:tab pos="404495" algn="l"/>
                        </a:tabLst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30.231,00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</a:tr>
              <a:tr h="481481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condominiali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insolute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biennio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anteriore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alla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per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l’immediatezza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della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2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Oneri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notarili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provvigioni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mediatori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carico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dell’acquirente: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€0,00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985" marB="0"/>
                </a:tc>
              </a:tr>
              <a:tr h="3206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Spese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cancellazione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trascrizioni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ed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iscrizioni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carico</a:t>
                      </a:r>
                      <a:r>
                        <a:rPr sz="1000" spc="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dell’acquirente: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93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133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€0,00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165"/>
                        </a:lnSpc>
                        <a:spcBef>
                          <a:spcPts val="7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Valore</a:t>
                      </a:r>
                      <a:r>
                        <a:rPr sz="1000" b="1" spc="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b="1" spc="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vendita</a:t>
                      </a:r>
                      <a:r>
                        <a:rPr sz="1000" b="1" spc="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giudiziaria</a:t>
                      </a:r>
                      <a:r>
                        <a:rPr sz="1000" b="1" spc="6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dell’immobile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al</a:t>
                      </a:r>
                      <a:r>
                        <a:rPr sz="1000" spc="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netto</a:t>
                      </a:r>
                      <a:r>
                        <a:rPr sz="1000" spc="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delle</a:t>
                      </a:r>
                      <a:r>
                        <a:rPr sz="1000" spc="5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decurtazioni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83185" algn="r">
                        <a:lnSpc>
                          <a:spcPts val="1165"/>
                        </a:lnSpc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€</a:t>
                      </a:r>
                      <a:r>
                        <a:rPr sz="1000" b="1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171.309,00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6350" marB="0"/>
                </a:tc>
              </a:tr>
              <a:tr h="185811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nello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stato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fatto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mbria"/>
                          <a:cs typeface="Cambria"/>
                        </a:rPr>
                        <a:t>diritto: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6200" y="4982293"/>
            <a:ext cx="106807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Lecce,</a:t>
            </a:r>
            <a:r>
              <a:rPr sz="10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26/07/2023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6426" y="5144393"/>
            <a:ext cx="1201420" cy="4768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2875">
              <a:lnSpc>
                <a:spcPct val="148100"/>
              </a:lnSpc>
              <a:spcBef>
                <a:spcPts val="10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il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CTU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incaricato 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geom.</a:t>
            </a:r>
            <a:r>
              <a:rPr sz="10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Salvatore</a:t>
            </a:r>
            <a:r>
              <a:rPr sz="10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Ratta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6742" y="10308375"/>
            <a:ext cx="319024" cy="38076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335935" y="5932162"/>
            <a:ext cx="125095" cy="426212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Firmato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SALVATORE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RATTA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Emesso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Da: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FIRMA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QUALIFICATA</a:t>
            </a:r>
            <a:r>
              <a:rPr sz="7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r>
              <a:rPr sz="70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2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2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F1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2570</Words>
  <Application>Microsoft Office PowerPoint</Application>
  <PresentationFormat>Personalizzato</PresentationFormat>
  <Paragraphs>300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di perizia</dc:title>
  <dc:creator>Giacomo Ratta</dc:creator>
  <cp:lastModifiedBy>PC</cp:lastModifiedBy>
  <cp:revision>3</cp:revision>
  <dcterms:created xsi:type="dcterms:W3CDTF">2024-03-02T12:02:30Z</dcterms:created>
  <dcterms:modified xsi:type="dcterms:W3CDTF">2024-03-02T12:22:17Z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2024-01-15T00:00:00Z</vt:filetime>
  </property>
  <property fmtid="{D5CDD505-2E9C-101B-9397-08002B2CF9AE}" pid="3" name="Creator">
    <vt:lpwstr>PDFCreator Free 5.1.1</vt:lpwstr>
  </property>
  <property fmtid="{D5CDD505-2E9C-101B-9397-08002B2CF9AE}" pid="4" name="LastSaved">
    <vt:filetime>2024-03-02T00:00:00Z</vt:filetime>
  </property>
</Properties>
</file>